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4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65" r:id="rId5"/>
    <p:sldId id="266" r:id="rId6"/>
    <p:sldId id="267" r:id="rId7"/>
    <p:sldId id="268" r:id="rId8"/>
    <p:sldId id="269" r:id="rId9"/>
    <p:sldId id="261" r:id="rId10"/>
    <p:sldId id="263" r:id="rId11"/>
    <p:sldId id="264" r:id="rId12"/>
    <p:sldId id="262" r:id="rId13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4" autoAdjust="0"/>
  </p:normalViewPr>
  <p:slideViewPr>
    <p:cSldViewPr>
      <p:cViewPr>
        <p:scale>
          <a:sx n="73" d="100"/>
          <a:sy n="73" d="100"/>
        </p:scale>
        <p:origin x="-2640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6E92AA-10B4-4E75-9A0B-361482905141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BFD035-3DA2-4865-AC06-38F53E162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312981-F890-408B-B2BC-549A8F2AD4FA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A219EBD-5D96-4E71-8239-62A5D8830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229D-84F2-49B6-9823-B8517756FAA1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93AB-983A-4E6D-B08F-3ED3DC15B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1" grpId="0" autoUpdateAnimBg="0"/>
      <p:bldP spid="133132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51D5-FF1C-430A-9209-D91D8BC56CB6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D9BA-0401-4F15-B90F-4C096A4DF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51CFE-DC9D-41D8-BCEB-BFB291B8F94C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BCCB6-A81B-4145-A48D-61B3ABB05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6CD95-B5E1-42F5-8311-210F3618DA3B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330CE-B1E7-4EBF-8BEB-BDD012EAE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8D6FE-28B7-4520-8EA9-EE9FE441AA1D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ED074-C938-46AE-889E-F9ED8ED01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7458-70A9-4D2B-A4E9-CBD59C8E42B1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3FD9-1B26-40E6-B90F-DB5FC6369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6038-115D-4902-B173-2A20B2C9F531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3C37B-3400-48CF-B5BA-7719BC563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6BED1-8242-4E4D-ABE5-73C2C46D3405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B14ED-6812-4D24-97BD-34D8B24D0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F423-63CF-4EC8-92ED-3051489D9F0C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37801-FF96-458C-B2FB-442F4AF51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0F9E3-4D9A-4A3D-9BDC-FE525D5ADC6C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5987-C1D6-48E0-B077-391097C12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07C5E-ABE0-4958-8DA6-7851710B687F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FF21-8122-4B5E-AEDB-62F9E8127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21E16A1B-1BD1-40E1-B2C3-45A626C547C4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F261BF-821D-4B21-994B-C7EC684AF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2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32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2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853" r:id="rId1"/>
    <p:sldLayoutId id="2147484852" r:id="rId2"/>
    <p:sldLayoutId id="2147484851" r:id="rId3"/>
    <p:sldLayoutId id="2147484850" r:id="rId4"/>
    <p:sldLayoutId id="2147484849" r:id="rId5"/>
    <p:sldLayoutId id="2147484848" r:id="rId6"/>
    <p:sldLayoutId id="2147484847" r:id="rId7"/>
    <p:sldLayoutId id="2147484846" r:id="rId8"/>
    <p:sldLayoutId id="2147484845" r:id="rId9"/>
    <p:sldLayoutId id="2147484844" r:id="rId10"/>
    <p:sldLayoutId id="214748484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900113" y="1736725"/>
            <a:ext cx="7558087" cy="29876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chemeClr val="hlink"/>
                </a:solidFill>
              </a:rPr>
              <a:t>МОНИТОРИНГ ЭФФЕКТИВНОСТИ И БЕЗОПАСНОСТИ ЛЕКАРСТВЕННЫХ ПРЕПАРАТОВ, НАХОДЯЩИХСЯ В ОБРАЩЕНИИ В РОССИЙСКОЙ ФЕДЕРАЦИИ</a:t>
            </a:r>
            <a:r>
              <a:rPr lang="ru-RU" sz="3200"/>
              <a:t/>
            </a:r>
            <a:br>
              <a:rPr lang="ru-RU" sz="3200"/>
            </a:br>
            <a:r>
              <a:rPr lang="ru-RU" sz="3200">
                <a:solidFill>
                  <a:schemeClr val="hlink"/>
                </a:solidFill>
              </a:rPr>
              <a:t>(фармаконадзор)</a:t>
            </a:r>
          </a:p>
        </p:txBody>
      </p:sp>
      <p:pic>
        <p:nvPicPr>
          <p:cNvPr id="15362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количество сообщений</a:t>
            </a:r>
          </a:p>
        </p:txBody>
      </p:sp>
      <p:pic>
        <p:nvPicPr>
          <p:cNvPr id="24578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250825" y="1758950"/>
            <a:ext cx="8713788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800">
                <a:solidFill>
                  <a:schemeClr val="folHlink"/>
                </a:solidFill>
                <a:latin typeface="Times New Roman" pitchFamily="18" charset="0"/>
              </a:rPr>
              <a:t>В 1 квартале 2019 года получено </a:t>
            </a:r>
            <a:r>
              <a:rPr lang="ru-RU" sz="1800" b="1">
                <a:solidFill>
                  <a:schemeClr val="folHlink"/>
                </a:solidFill>
                <a:latin typeface="Times New Roman" pitchFamily="18" charset="0"/>
              </a:rPr>
              <a:t>236</a:t>
            </a:r>
            <a:r>
              <a:rPr lang="ru-RU" sz="1800">
                <a:solidFill>
                  <a:schemeClr val="folHlink"/>
                </a:solidFill>
                <a:latin typeface="Times New Roman" pitchFamily="18" charset="0"/>
              </a:rPr>
              <a:t> извещений</a:t>
            </a:r>
            <a:r>
              <a:rPr lang="ru-RU" sz="1800" b="1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1800">
                <a:solidFill>
                  <a:schemeClr val="folHlink"/>
                </a:solidFill>
                <a:latin typeface="Times New Roman" pitchFamily="18" charset="0"/>
              </a:rPr>
              <a:t>от субъектов обращения лекарственных средств (в 2018 году в первом квартале было – </a:t>
            </a:r>
            <a:r>
              <a:rPr lang="ru-RU" sz="1800" b="1">
                <a:solidFill>
                  <a:schemeClr val="folHlink"/>
                </a:solidFill>
                <a:latin typeface="Times New Roman" pitchFamily="18" charset="0"/>
              </a:rPr>
              <a:t>116</a:t>
            </a:r>
            <a:r>
              <a:rPr lang="ru-RU" sz="1800">
                <a:solidFill>
                  <a:schemeClr val="folHlink"/>
                </a:solidFill>
                <a:latin typeface="Times New Roman" pitchFamily="18" charset="0"/>
              </a:rPr>
              <a:t>)</a:t>
            </a:r>
          </a:p>
          <a:p>
            <a:pPr>
              <a:defRPr/>
            </a:pPr>
            <a:endParaRPr lang="ru-RU" sz="1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1800">
                <a:solidFill>
                  <a:schemeClr val="folHlink"/>
                </a:solidFill>
                <a:latin typeface="Times New Roman" pitchFamily="18" charset="0"/>
              </a:rPr>
              <a:t>Обратить внимание - непредставление в Росздравнадзор  информации о факте возникновения серьезной нежелательной реакции при применении лекарственного препарата является административным правонарушением.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статья Кодекса Российской Федерации об административных правонарушениях по которым составляется протокол об административном правонарушении </a:t>
            </a:r>
            <a:r>
              <a:rPr lang="ru-RU" sz="1800">
                <a:solidFill>
                  <a:schemeClr val="folHlink"/>
                </a:solidFill>
                <a:latin typeface="Times New Roman" pitchFamily="18" charset="0"/>
              </a:rPr>
              <a:t>19.7.8</a:t>
            </a:r>
          </a:p>
          <a:p>
            <a:pPr>
              <a:defRPr/>
            </a:pPr>
            <a:endParaRPr lang="ru-RU" sz="1800">
              <a:solidFill>
                <a:schemeClr val="folHlink"/>
              </a:solidFill>
              <a:latin typeface="Arial" charset="0"/>
            </a:endParaRPr>
          </a:p>
          <a:p>
            <a:pPr>
              <a:defRPr/>
            </a:pPr>
            <a:endParaRPr lang="ru-RU" sz="1800">
              <a:solidFill>
                <a:schemeClr val="folHlink"/>
              </a:solidFill>
              <a:latin typeface="Arial" charset="0"/>
            </a:endParaRPr>
          </a:p>
          <a:p>
            <a:pPr>
              <a:defRPr/>
            </a:pPr>
            <a:endParaRPr lang="ru-RU" sz="1800">
              <a:latin typeface="Arial" charset="0"/>
            </a:endParaRPr>
          </a:p>
          <a:p>
            <a:pPr>
              <a:defRPr/>
            </a:pPr>
            <a:endParaRPr lang="ru-RU" sz="1800">
              <a:latin typeface="Arial" charset="0"/>
            </a:endParaRPr>
          </a:p>
          <a:p>
            <a:pPr>
              <a:defRPr/>
            </a:pPr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74638"/>
            <a:ext cx="7354887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pic>
        <p:nvPicPr>
          <p:cNvPr id="25602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187450" y="1628775"/>
            <a:ext cx="76327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folHlink"/>
                </a:solidFill>
                <a:latin typeface="Garamond" pitchFamily="18" charset="0"/>
              </a:rPr>
              <a:t>Письмо Федеральной службы по надзору в сфере здравоохранения от 29.03.2019 №01И-841/19</a:t>
            </a:r>
          </a:p>
          <a:p>
            <a:endParaRPr lang="ru-RU" sz="1800">
              <a:solidFill>
                <a:schemeClr val="folHlink"/>
              </a:solidFill>
              <a:latin typeface="Garamond" pitchFamily="18" charset="0"/>
            </a:endParaRPr>
          </a:p>
          <a:p>
            <a:r>
              <a:rPr lang="ru-RU" sz="1800">
                <a:solidFill>
                  <a:schemeClr val="folHlink"/>
                </a:solidFill>
                <a:latin typeface="Garamond" pitchFamily="18" charset="0"/>
              </a:rPr>
              <a:t>Письмо Федеральной службы по надзору в сфере здравоохранения    от 08.04.2019 №01И-945/19</a:t>
            </a:r>
          </a:p>
          <a:p>
            <a:endParaRPr lang="ru-RU" sz="1800">
              <a:solidFill>
                <a:schemeClr val="folHlink"/>
              </a:solidFill>
              <a:latin typeface="Garamond" pitchFamily="18" charset="0"/>
            </a:endParaRPr>
          </a:p>
          <a:p>
            <a:r>
              <a:rPr lang="ru-RU" sz="1800" i="1">
                <a:solidFill>
                  <a:schemeClr val="folHlink"/>
                </a:solidFill>
                <a:latin typeface="Garamond" pitchFamily="18" charset="0"/>
              </a:rPr>
              <a:t>Процедура регистрации/перерегистрации пользователей ресурса</a:t>
            </a:r>
          </a:p>
          <a:p>
            <a:r>
              <a:rPr lang="ru-RU" sz="1800" i="1">
                <a:solidFill>
                  <a:schemeClr val="folHlink"/>
                </a:solidFill>
                <a:latin typeface="Garamond" pitchFamily="18" charset="0"/>
              </a:rPr>
              <a:t>«Фармаконадзор» описана в подразделе «Автоматизированная система</a:t>
            </a:r>
          </a:p>
          <a:p>
            <a:r>
              <a:rPr lang="ru-RU" sz="1800" i="1">
                <a:solidFill>
                  <a:schemeClr val="folHlink"/>
                </a:solidFill>
                <a:latin typeface="Garamond" pitchFamily="18" charset="0"/>
              </a:rPr>
              <a:t>«Фармаконадзор» раздела «Сервисы» официального сайта Росздравнадзора</a:t>
            </a:r>
          </a:p>
          <a:p>
            <a:r>
              <a:rPr lang="ru-RU" sz="1800" b="1" i="1">
                <a:solidFill>
                  <a:schemeClr val="folHlink"/>
                </a:solidFill>
                <a:latin typeface="Garamond" pitchFamily="18" charset="0"/>
              </a:rPr>
              <a:t>(http://www.roszdravnadzor,ru/services/npr_ais).</a:t>
            </a:r>
          </a:p>
          <a:p>
            <a:pPr>
              <a:spcBef>
                <a:spcPct val="50000"/>
              </a:spcBef>
            </a:pPr>
            <a:endParaRPr lang="ru-RU" sz="1800" b="1" i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476375" y="2428875"/>
            <a:ext cx="7488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>
              <a:solidFill>
                <a:schemeClr val="folHlink"/>
              </a:solidFill>
              <a:latin typeface="Arial" charset="0"/>
            </a:endParaRPr>
          </a:p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84213" y="325437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800" b="1" i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>
                <a:latin typeface="Verdana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692275" y="333375"/>
            <a:ext cx="7127875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i="1">
                <a:solidFill>
                  <a:schemeClr val="hlink"/>
                </a:solidFill>
                <a:latin typeface="Times New Roman" pitchFamily="18" charset="0"/>
              </a:rPr>
              <a:t>Законодательные акты</a:t>
            </a:r>
          </a:p>
        </p:txBody>
      </p:sp>
      <p:pic>
        <p:nvPicPr>
          <p:cNvPr id="16386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250825" y="1543050"/>
            <a:ext cx="828198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>
              <a:latin typeface="Arial" charset="0"/>
            </a:endParaRPr>
          </a:p>
          <a:p>
            <a:endParaRPr lang="ru-RU" sz="1800">
              <a:solidFill>
                <a:schemeClr val="folHlink"/>
              </a:solidFill>
              <a:latin typeface="Arial" charset="0"/>
            </a:endParaRPr>
          </a:p>
          <a:p>
            <a:r>
              <a:rPr lang="ru-RU" sz="1800">
                <a:solidFill>
                  <a:schemeClr val="folHlink"/>
                </a:solidFill>
                <a:latin typeface="Arial" charset="0"/>
              </a:rPr>
              <a:t>Федеральный закон от 12.04.2010 №61-ФЗ «Об обращении лекарственных средств»;</a:t>
            </a:r>
          </a:p>
          <a:p>
            <a:r>
              <a:rPr lang="ru-RU" sz="1800">
                <a:solidFill>
                  <a:schemeClr val="folHlink"/>
                </a:solidFill>
                <a:latin typeface="Arial" charset="0"/>
              </a:rPr>
              <a:t>приказ Министерства здравоохранения и социального развития РФ от 26.08.2010 №757н «Об утверждении порядка осуществления мониторинга безопасности лекарственных препаратов для медицинского применения, регистрации побочных действий, серьезных нежелательных реакций, непредвиденных нежелательных реакций при применении лекарственных препаратов для медицинского применения»;</a:t>
            </a:r>
          </a:p>
          <a:p>
            <a:r>
              <a:rPr lang="ru-RU" sz="1800">
                <a:solidFill>
                  <a:schemeClr val="folHlink"/>
                </a:solidFill>
                <a:latin typeface="Arial" charset="0"/>
              </a:rPr>
              <a:t>приказ Росздравнадзора от 15.02.2017 №1071 «Об утверждении Порядка осуществления фармаконадзора» </a:t>
            </a:r>
          </a:p>
          <a:p>
            <a:endParaRPr lang="ru-RU" sz="1800">
              <a:solidFill>
                <a:schemeClr val="folHlink"/>
              </a:solidFill>
              <a:latin typeface="Arial" charset="0"/>
            </a:endParaRPr>
          </a:p>
          <a:p>
            <a:endParaRPr lang="ru-RU" sz="1800">
              <a:solidFill>
                <a:schemeClr val="folHlink"/>
              </a:solidFill>
              <a:latin typeface="Arial" charset="0"/>
            </a:endParaRPr>
          </a:p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sz="2400" b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Ст.64 Федерального закона от 12.04.2010 №61-ФЗ «Об обращении лекарственных средств»;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1800">
                <a:effectLst/>
                <a:latin typeface="Times New Roman" pitchFamily="18" charset="0"/>
              </a:rPr>
              <a:t>Лекарственные препараты, находящиеся в обращении в Российской Федерации, подлежат мониторингу эффективности и безопасности в целях </a:t>
            </a:r>
          </a:p>
          <a:p>
            <a:pPr algn="just" eaLnBrk="1" hangingPunct="1">
              <a:defRPr/>
            </a:pPr>
            <a:r>
              <a:rPr lang="ru-RU" sz="1800">
                <a:effectLst/>
                <a:latin typeface="Times New Roman" pitchFamily="18" charset="0"/>
              </a:rPr>
              <a:t>выявления возможных негативных последствий их применения,</a:t>
            </a:r>
          </a:p>
          <a:p>
            <a:pPr algn="just" eaLnBrk="1" hangingPunct="1">
              <a:defRPr/>
            </a:pPr>
            <a:r>
              <a:rPr lang="ru-RU" sz="1800">
                <a:effectLst/>
                <a:latin typeface="Times New Roman" pitchFamily="18" charset="0"/>
              </a:rPr>
              <a:t> индивидуальной непереносимости, </a:t>
            </a:r>
          </a:p>
          <a:p>
            <a:pPr algn="just" eaLnBrk="1" hangingPunct="1">
              <a:defRPr/>
            </a:pPr>
            <a:r>
              <a:rPr lang="ru-RU" sz="1800">
                <a:effectLst/>
                <a:latin typeface="Times New Roman" pitchFamily="18" charset="0"/>
              </a:rPr>
              <a:t>предупреждения медицинских работников, ветеринарных специалистов, пациентов или владельцев животных и их защиты от применения таких лекарственных препаратов</a:t>
            </a:r>
            <a:r>
              <a:rPr lang="ru-RU">
                <a:effectLst/>
              </a:rPr>
              <a:t>.</a:t>
            </a:r>
          </a:p>
          <a:p>
            <a:pPr eaLnBrk="1" hangingPunct="1">
              <a:defRPr/>
            </a:pPr>
            <a:endParaRPr lang="ru-RU"/>
          </a:p>
        </p:txBody>
      </p:sp>
      <p:pic>
        <p:nvPicPr>
          <p:cNvPr id="17411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sz="2400" b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Ст.64 Федерального закона от 12.04.2010 №61-ФЗ «Об обращении лекарственных средств»;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Субъекты обращения лекарственных средств в </a:t>
            </a:r>
            <a:r>
              <a:rPr lang="ru-RU" sz="1800" b="1" i="1">
                <a:effectLst/>
                <a:latin typeface="Times New Roman" pitchFamily="18" charset="0"/>
              </a:rPr>
              <a:t>порядке,</a:t>
            </a:r>
            <a:r>
              <a:rPr lang="ru-RU" sz="1800">
                <a:effectLst/>
                <a:latin typeface="Times New Roman" pitchFamily="18" charset="0"/>
              </a:rPr>
              <a:t> установленном уполномоченным федеральным органом исполнительной власти, обязаны сообщать в уполномоченный федеральный орган исполнительной власти о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побочных действиях,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нежелательных реакциях,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серьезных нежелательных реакциях,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непредвиденных нежелательных реакциях при применении лекарственных препаратов,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об индивидуальной непереносимости,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отсутствии эффективности лекарственных препаратов,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а также об иных фактах и обстоятельствах, представляющих угрозу жизни или здоровью человека либо животного при применении лекарственных препаратов и выявленных на всех этапах обращения лекарственных препаратов в Российской Федерации и других государствах.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/>
          </a:p>
        </p:txBody>
      </p:sp>
      <p:pic>
        <p:nvPicPr>
          <p:cNvPr id="18435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74638"/>
            <a:ext cx="7632700" cy="2074862"/>
          </a:xfrm>
        </p:spPr>
        <p:txBody>
          <a:bodyPr/>
          <a:lstStyle/>
          <a:p>
            <a:pPr eaLnBrk="1" hangingPunct="1"/>
            <a:r>
              <a:rPr lang="ru-RU" sz="2000" b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приказ Министерства здравоохранения и социального развития РФ от 26.08.2010 №757н «Об утверждении порядка осуществления мониторинга безопасности лекарственных препаратов для медицинского применения, регистрации побочных действий, серьезных нежелательных реакций, непредвиденных нежелательных реакций при применении лекарственных препаратов для медицинского применения»;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  <a:latin typeface="Times New Roman" pitchFamily="18" charset="0"/>
              </a:rPr>
              <a:t>Мониторинг проводится Федеральной службой по надзору в сфере здравоохранения на основании: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1800">
              <a:effectLst/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/>
              <a:t> </a:t>
            </a:r>
            <a:r>
              <a:rPr lang="ru-RU" sz="1800">
                <a:effectLst/>
              </a:rPr>
              <a:t>сообщений, полученных от лиц по роду их профессиональной деятельности,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</a:rPr>
              <a:t>сообщений, полученных от физических лиц, в том числе пациентов, индивидуальных предпринимателей, и юридических лиц, осуществляющих деятельность при обращении лекарственных средств,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</a:rPr>
              <a:t>периодических отчетов по безопасности лекарственного препарата для медицинского применения,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>
                <a:effectLst/>
              </a:rPr>
              <a:t>информации, полученной при осуществлении контрольных и надзорных функций в сфере здравоохранения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/>
          </a:p>
        </p:txBody>
      </p:sp>
      <p:pic>
        <p:nvPicPr>
          <p:cNvPr id="19459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74638"/>
            <a:ext cx="7632700" cy="13541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0">
                <a:solidFill>
                  <a:schemeClr val="hlink"/>
                </a:solidFill>
                <a:latin typeface="Times New Roman" pitchFamily="18" charset="0"/>
              </a:rPr>
              <a:t>Приказ Росздравнадзора от 15.02.2017 № 1071 "Об утверждении Порядка осуществления фармаконадзора"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>
                <a:effectLst/>
              </a:rPr>
              <a:t>Субъекты обращения лекарственных средств обязаны в срок не более </a:t>
            </a:r>
            <a:r>
              <a:rPr lang="ru-RU" sz="2000" b="1" u="sng"/>
              <a:t>3</a:t>
            </a:r>
            <a:r>
              <a:rPr lang="ru-RU" sz="2000">
                <a:effectLst/>
              </a:rPr>
              <a:t> рабочих дней сообщать в Росздравнадзор о серьезных нежелательных реакциях с летальным исходом или угрозой жизни, </a:t>
            </a:r>
            <a:r>
              <a:rPr lang="ru-RU" sz="2000" i="1">
                <a:effectLst/>
              </a:rPr>
              <a:t>за исключением нежелательных реакций, выявленных в ходе проведения клинических исследований, проводимых в данной медицинской организации.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>
                <a:effectLst/>
              </a:rPr>
              <a:t>36. Субъекты обращения лекарственных средств в срок, не превышающий </a:t>
            </a:r>
            <a:r>
              <a:rPr lang="ru-RU" sz="2000" b="1" u="sng"/>
              <a:t>15</a:t>
            </a:r>
            <a:r>
              <a:rPr lang="ru-RU" sz="2000">
                <a:effectLst/>
              </a:rPr>
              <a:t> календарных дней, сообщают в Росздравнадзор о следующих нежелательных реакциях и иной информации по безопасности и эффективности, выявленной в медицинской организацией, </a:t>
            </a:r>
            <a:r>
              <a:rPr lang="ru-RU" sz="2000" i="1">
                <a:effectLst/>
              </a:rPr>
              <a:t>за исключением нежелательных реакций, выявленных в ходе проведения клинических исследований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400" i="1">
              <a:latin typeface="Times New Roman" pitchFamily="18" charset="0"/>
            </a:endParaRPr>
          </a:p>
        </p:txBody>
      </p:sp>
      <p:pic>
        <p:nvPicPr>
          <p:cNvPr id="20483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74638"/>
            <a:ext cx="7632700" cy="13541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0">
                <a:solidFill>
                  <a:schemeClr val="hlink"/>
                </a:solidFill>
                <a:latin typeface="Times New Roman" pitchFamily="18" charset="0"/>
              </a:rPr>
              <a:t>Приказ Росздравнадзора от 15.02.2017 № 1071 "Об утверждении Порядка осуществления фармаконадзора"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1)серьезных нежелательных реакциях на </a:t>
            </a:r>
            <a:r>
              <a:rPr lang="ru-RU" sz="1800" smtClean="0">
                <a:effectLst/>
              </a:rPr>
              <a:t>лекарственные препараты;</a:t>
            </a: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2) случаях передачи инфекционного заболевания через лекарственный препарат;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3</a:t>
            </a:r>
            <a:r>
              <a:rPr lang="ru-RU" sz="1800" dirty="0">
                <a:effectLst/>
              </a:rPr>
              <a:t>) случаях отсутствия заявленной эффективности лекарственных препаратов, применяемых при заболеваниях, представляющих угрозу для жизни человека, </a:t>
            </a:r>
            <a:r>
              <a:rPr lang="ru-RU" sz="1800" u="sng" dirty="0">
                <a:effectLst/>
              </a:rPr>
              <a:t>вакцин для профилактики инфекционных заболеваний</a:t>
            </a:r>
            <a:r>
              <a:rPr lang="ru-RU" sz="1800" dirty="0">
                <a:effectLst/>
              </a:rPr>
              <a:t>, </a:t>
            </a:r>
            <a:r>
              <a:rPr lang="ru-RU" sz="1800" u="sng" dirty="0">
                <a:effectLst/>
              </a:rPr>
              <a:t>лекарственных препаратов для предотвращения беременности</a:t>
            </a:r>
            <a:r>
              <a:rPr lang="ru-RU" sz="1800" dirty="0">
                <a:effectLst/>
              </a:rPr>
              <a:t>, когда отсутствие клинического эффекта не вызвано индивидуальными особенностями пациента и (или) спецификой его заболевания;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u="sng" dirty="0">
                <a:effectLst/>
              </a:rPr>
              <a:t>4) нежелательных реакциях, возникших вследствие злоупотребления препаратом, в случаях умышленной передозировки лекарственного препарата, при воздействии, связанном с профессиональной деятельностью, или в случаях использования лекарственного препарата в целях умышленного причинения вреда жизни и здоровью человека.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i="1" u="sng" dirty="0">
              <a:latin typeface="Times New Roman" pitchFamily="18" charset="0"/>
            </a:endParaRPr>
          </a:p>
        </p:txBody>
      </p:sp>
      <p:pic>
        <p:nvPicPr>
          <p:cNvPr id="21507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74638"/>
            <a:ext cx="7632700" cy="13541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0">
                <a:solidFill>
                  <a:schemeClr val="hlink"/>
                </a:solidFill>
                <a:latin typeface="Times New Roman" pitchFamily="18" charset="0"/>
              </a:rPr>
              <a:t>Приказ Росздравнадзора от 15.02.2017 № 1071 "Об утверждении Порядка осуществления фармаконадзора"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>
                <a:effectLst/>
              </a:rPr>
              <a:t>Сообщения направляются в Росздравнадзор через Автоматизированную информационную систему Росздравнадзора (далее - АИС Росздравнадзора), либо по электронной почте pharm@roszdravNadzor.ru. </a:t>
            </a:r>
            <a:endParaRPr lang="ru-RU" sz="2000" b="1" i="1" u="sng">
              <a:latin typeface="Times New Roman" pitchFamily="18" charset="0"/>
            </a:endParaRPr>
          </a:p>
        </p:txBody>
      </p:sp>
      <p:pic>
        <p:nvPicPr>
          <p:cNvPr id="22531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7625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 descr="gerb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509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250825" y="3297238"/>
            <a:ext cx="8713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  <a:p>
            <a:endParaRPr lang="ru-RU" sz="1800">
              <a:latin typeface="Arial" charset="0"/>
            </a:endParaRPr>
          </a:p>
        </p:txBody>
      </p:sp>
      <p:pic>
        <p:nvPicPr>
          <p:cNvPr id="23555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690563"/>
            <a:ext cx="8137525" cy="59070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1889</TotalTime>
  <Words>730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Течение</vt:lpstr>
      <vt:lpstr>МОНИТОРИНГ ЭФФЕКТИВНОСТИ И БЕЗОПАСНОСТИ ЛЕКАРСТВЕННЫХ ПРЕПАРАТОВ, НАХОДЯЩИХСЯ В ОБРАЩЕНИИ В РОССИЙСКОЙ ФЕДЕРАЦИИ (фармаконадзор)</vt:lpstr>
      <vt:lpstr>Законодательные акты</vt:lpstr>
      <vt:lpstr>Ст.64 Федерального закона от 12.04.2010 №61-ФЗ «Об обращении лекарственных средств»;</vt:lpstr>
      <vt:lpstr>Ст.64 Федерального закона от 12.04.2010 №61-ФЗ «Об обращении лекарственных средств»;</vt:lpstr>
      <vt:lpstr>приказ Министерства здравоохранения и социального развития РФ от 26.08.2010 №757н «Об утверждении порядка осуществления мониторинга безопасности лекарственных препаратов для медицинского применения, регистрации побочных действий, серьезных нежелательных реакций, непредвиденных нежелательных реакций при применении лекарственных препаратов для медицинского применения»;</vt:lpstr>
      <vt:lpstr>Приказ Росздравнадзора от 15.02.2017 № 1071 "Об утверждении Порядка осуществления фармаконадзора"</vt:lpstr>
      <vt:lpstr>Приказ Росздравнадзора от 15.02.2017 № 1071 "Об утверждении Порядка осуществления фармаконадзора"</vt:lpstr>
      <vt:lpstr>Приказ Росздравнадзора от 15.02.2017 № 1071 "Об утверждении Порядка осуществления фармаконадзора"</vt:lpstr>
      <vt:lpstr>Слайд 9</vt:lpstr>
      <vt:lpstr>количество сообщений</vt:lpstr>
      <vt:lpstr>Слайд 11</vt:lpstr>
      <vt:lpstr>СПАСИБО ЗА ВНИМАНИЕ</vt:lpstr>
    </vt:vector>
  </TitlesOfParts>
  <Company>Росздравнадзор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обращения изделий медицинского назначения</dc:title>
  <dc:creator>Фармспец 04</dc:creator>
  <cp:lastModifiedBy>PET</cp:lastModifiedBy>
  <cp:revision>912</cp:revision>
  <dcterms:created xsi:type="dcterms:W3CDTF">2011-01-19T11:48:37Z</dcterms:created>
  <dcterms:modified xsi:type="dcterms:W3CDTF">2019-04-24T23:52:38Z</dcterms:modified>
</cp:coreProperties>
</file>